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9" r:id="rId4"/>
    <p:sldId id="268" r:id="rId5"/>
    <p:sldId id="269" r:id="rId6"/>
    <p:sldId id="266" r:id="rId7"/>
    <p:sldId id="262" r:id="rId8"/>
    <p:sldId id="264" r:id="rId9"/>
    <p:sldId id="267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>
        <p:scale>
          <a:sx n="70" d="100"/>
          <a:sy n="70" d="100"/>
        </p:scale>
        <p:origin x="-672" y="-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460512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-RU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subTitle" idx="1"/>
          </p:nvPr>
        </p:nvSpPr>
        <p:spPr>
          <a:xfrm>
            <a:off x="3438923" y="3879456"/>
            <a:ext cx="5282786" cy="3416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A5A5A5"/>
              </a:buClr>
              <a:buSzPct val="250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Презентация </a:t>
            </a:r>
            <a:r>
              <a:rPr lang="ru-RU" sz="1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Проекта</a:t>
            </a:r>
            <a:endParaRPr lang="ru-RU" sz="1800" dirty="0" smtClean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A5A5A5"/>
              </a:buClr>
              <a:buSzPct val="25000"/>
              <a:buFont typeface="Arial"/>
              <a:buNone/>
            </a:pPr>
            <a:endParaRPr lang="ru-RU" sz="1800" dirty="0">
              <a:solidFill>
                <a:srgbClr val="A5A5A5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A5A5A5"/>
              </a:buClr>
              <a:buSzPct val="25000"/>
              <a:buFont typeface="Arial"/>
              <a:buNone/>
            </a:pPr>
            <a:endParaRPr lang="ru-RU" sz="1800" dirty="0" smtClean="0">
              <a:solidFill>
                <a:srgbClr val="A5A5A5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A5A5A5"/>
              </a:buClr>
              <a:buSzPct val="25000"/>
              <a:buFont typeface="Arial"/>
              <a:buNone/>
            </a:pPr>
            <a:endParaRPr lang="ru-RU" sz="1800" dirty="0">
              <a:solidFill>
                <a:srgbClr val="A5A5A5"/>
              </a:solidFill>
            </a:endParaRPr>
          </a:p>
        </p:txBody>
      </p:sp>
      <p:sp>
        <p:nvSpPr>
          <p:cNvPr id="89" name="Shape 89"/>
          <p:cNvSpPr/>
          <p:nvPr/>
        </p:nvSpPr>
        <p:spPr>
          <a:xfrm>
            <a:off x="5502862" y="4208605"/>
            <a:ext cx="144000" cy="144000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5671348" y="4208605"/>
            <a:ext cx="144000" cy="144000"/>
          </a:xfrm>
          <a:prstGeom prst="ellipse">
            <a:avLst/>
          </a:prstGeom>
          <a:solidFill>
            <a:srgbClr val="762EB1">
              <a:alpha val="8980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5830307" y="4208605"/>
            <a:ext cx="144000" cy="144000"/>
          </a:xfrm>
          <a:prstGeom prst="ellipse">
            <a:avLst/>
          </a:prstGeom>
          <a:solidFill>
            <a:srgbClr val="6D1D6B">
              <a:alpha val="8980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6008317" y="4208605"/>
            <a:ext cx="144000" cy="144000"/>
          </a:xfrm>
          <a:prstGeom prst="ellipse">
            <a:avLst/>
          </a:prstGeom>
          <a:solidFill>
            <a:srgbClr val="482CBC">
              <a:alpha val="8980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6176803" y="4208605"/>
            <a:ext cx="144000" cy="144000"/>
          </a:xfrm>
          <a:prstGeom prst="ellipse">
            <a:avLst/>
          </a:prstGeom>
          <a:solidFill>
            <a:srgbClr val="463F90">
              <a:alpha val="8980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6345287" y="4208605"/>
            <a:ext cx="144000" cy="144000"/>
          </a:xfrm>
          <a:prstGeom prst="ellipse">
            <a:avLst/>
          </a:prstGeom>
          <a:solidFill>
            <a:srgbClr val="1480D1">
              <a:alpha val="89803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6513773" y="4208605"/>
            <a:ext cx="144000" cy="144000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43" y="2030269"/>
            <a:ext cx="4809949" cy="1634673"/>
          </a:xfrm>
          <a:prstGeom prst="rect">
            <a:avLst/>
          </a:prstGeom>
        </p:spPr>
      </p:pic>
      <p:pic>
        <p:nvPicPr>
          <p:cNvPr id="20" name="Picture 5" descr="D:\PR STORY\М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" y="6414183"/>
            <a:ext cx="1193700" cy="4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:\Downloads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46470"/>
            <a:ext cx="8791600" cy="401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24000" y="4581127"/>
            <a:ext cx="9144000" cy="1833055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C </a:t>
            </a:r>
            <a:r>
              <a:rPr lang="ru-RU" sz="3200" dirty="0">
                <a:solidFill>
                  <a:schemeClr val="tx1"/>
                </a:solidFill>
              </a:rPr>
              <a:t>К нам </a:t>
            </a:r>
            <a:r>
              <a:rPr lang="ru-RU" sz="3200" dirty="0" smtClean="0">
                <a:solidFill>
                  <a:schemeClr val="tx1"/>
                </a:solidFill>
              </a:rPr>
              <a:t>обращаются </a:t>
            </a:r>
            <a:r>
              <a:rPr lang="ru-RU" sz="3200" dirty="0">
                <a:solidFill>
                  <a:schemeClr val="tx1"/>
                </a:solidFill>
              </a:rPr>
              <a:t>салоны красоты с вопросом </a:t>
            </a:r>
            <a:r>
              <a:rPr lang="ru-RU" sz="3200" b="1" dirty="0">
                <a:solidFill>
                  <a:schemeClr val="tx1"/>
                </a:solidFill>
              </a:rPr>
              <a:t>увеличения чистой прибыли.</a:t>
            </a:r>
            <a:r>
              <a:rPr lang="ru-RU" sz="3200" dirty="0">
                <a:solidFill>
                  <a:schemeClr val="tx1"/>
                </a:solidFill>
              </a:rPr>
              <a:t> Единственный способ добиться этого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-</a:t>
            </a:r>
            <a:r>
              <a:rPr lang="ru-RU" sz="3200" dirty="0" smtClean="0">
                <a:solidFill>
                  <a:schemeClr val="tx1"/>
                </a:solidFill>
              </a:rPr>
              <a:t> необходимо </a:t>
            </a:r>
            <a:r>
              <a:rPr lang="ru-RU" sz="3200" b="1" dirty="0">
                <a:solidFill>
                  <a:schemeClr val="tx1"/>
                </a:solidFill>
              </a:rPr>
              <a:t>увеличить средний чек </a:t>
            </a:r>
            <a:r>
              <a:rPr lang="ru-RU" sz="3200" dirty="0">
                <a:solidFill>
                  <a:schemeClr val="tx1"/>
                </a:solidFill>
              </a:rPr>
              <a:t>салона красоты.</a:t>
            </a:r>
            <a:endParaRPr lang="ru-RU" sz="3200" dirty="0"/>
          </a:p>
        </p:txBody>
      </p:sp>
      <p:pic>
        <p:nvPicPr>
          <p:cNvPr id="11" name="Picture 5" descr="D:\PR STORY\МЫ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838200" y="688996"/>
            <a:ext cx="10515600" cy="180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CAD6"/>
              </a:buClr>
              <a:buSzPct val="25000"/>
              <a:buFont typeface="Arial"/>
              <a:buNone/>
            </a:pPr>
            <a:r>
              <a:rPr lang="ru-RU" dirty="0" smtClean="0">
                <a:solidFill>
                  <a:schemeClr val="tx1"/>
                </a:solidFill>
              </a:rPr>
              <a:t>                 </a:t>
            </a:r>
            <a:r>
              <a:rPr lang="ru-RU" sz="3600" b="1" dirty="0" smtClean="0">
                <a:solidFill>
                  <a:schemeClr val="tx1"/>
                </a:solidFill>
              </a:rPr>
              <a:t>ВЫ СПРОСИТЕ, КАК ЭТОГО ДОБИТСЯ?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CAD6"/>
              </a:buClr>
              <a:buSzPct val="25000"/>
              <a:buFont typeface="Arial"/>
              <a:buNone/>
            </a:pPr>
            <a:endParaRPr lang="ru-RU" sz="3600" b="1" dirty="0">
              <a:solidFill>
                <a:schemeClr val="tx1"/>
              </a:solidFill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CAD6"/>
              </a:buClr>
              <a:buSzPct val="25000"/>
              <a:buFont typeface="Arial"/>
              <a:buNone/>
            </a:pP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00" y="6426883"/>
            <a:ext cx="1193700" cy="4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D:\Downloads\17823050_87168b4c579f1906f34b0b494752fe12_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74" y="1245072"/>
            <a:ext cx="6415166" cy="430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6668" y="2172920"/>
            <a:ext cx="58326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Нами был разработан интерактивный программно-аппаратный комплекс, способный отслеживать взгляд человека. Наше мобильное </a:t>
            </a:r>
            <a:r>
              <a:rPr lang="en-US" sz="2400" dirty="0">
                <a:solidFill>
                  <a:schemeClr val="tx1"/>
                </a:solidFill>
              </a:rPr>
              <a:t>android</a:t>
            </a:r>
            <a:r>
              <a:rPr lang="ru-RU" sz="2400" dirty="0">
                <a:solidFill>
                  <a:schemeClr val="tx1"/>
                </a:solidFill>
              </a:rPr>
              <a:t>-приложение при помощи фронтальной камеры планшета определяет наличие человеческих лиц в области видимости и проигрывает рекламный ролик, пока человек смотрит в сторону планшета.</a:t>
            </a:r>
          </a:p>
        </p:txBody>
      </p:sp>
      <p:pic>
        <p:nvPicPr>
          <p:cNvPr id="12" name="Picture 5" descr="D:\PR STORY\МЫ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1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00" y="6426883"/>
            <a:ext cx="1193700" cy="4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D:\PR STORY\для ПРЕЗЕНТАЦИ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17" y="1922381"/>
            <a:ext cx="7299714" cy="330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PR STORY\М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2430" y="1090639"/>
            <a:ext cx="9793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Это дает нам возможность со  100% гарантией донести все преимущества салона красоты до клиента во время процедуры 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2250" y="5661248"/>
            <a:ext cx="10226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Под </a:t>
            </a:r>
            <a:r>
              <a:rPr lang="ru-RU" sz="1800" b="1" u="sng" dirty="0">
                <a:solidFill>
                  <a:schemeClr val="tx1"/>
                </a:solidFill>
              </a:rPr>
              <a:t>гарантией</a:t>
            </a:r>
            <a:r>
              <a:rPr lang="ru-RU" sz="1800" b="1" dirty="0">
                <a:solidFill>
                  <a:schemeClr val="tx1"/>
                </a:solidFill>
              </a:rPr>
              <a:t> подразумевается, фиксация того факта, что во время проигрывания ролика, в сторону планшета был направлен по меньшей мере один человеческий </a:t>
            </a:r>
            <a:r>
              <a:rPr lang="ru-RU" sz="1800" b="1" dirty="0" smtClean="0">
                <a:solidFill>
                  <a:schemeClr val="tx1"/>
                </a:solidFill>
              </a:rPr>
              <a:t>взгляд </a:t>
            </a:r>
            <a:r>
              <a:rPr lang="ru-RU" sz="1800" b="1" dirty="0">
                <a:solidFill>
                  <a:schemeClr val="tx1"/>
                </a:solidFill>
              </a:rPr>
              <a:t>и проигрывание не производилось, пока такой взгляд </a:t>
            </a:r>
            <a:r>
              <a:rPr lang="ru-RU" sz="1800" b="1" dirty="0" smtClean="0">
                <a:solidFill>
                  <a:schemeClr val="tx1"/>
                </a:solidFill>
              </a:rPr>
              <a:t>отсутствовал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8" name="Shape 1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987" y="0"/>
            <a:ext cx="10237589" cy="1146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54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1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00" y="6426883"/>
            <a:ext cx="1193700" cy="4055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07368" y="980728"/>
            <a:ext cx="108732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Вашем салоне мы </a:t>
            </a:r>
            <a:r>
              <a:rPr lang="ru-RU" sz="1600" b="1" dirty="0" smtClean="0">
                <a:solidFill>
                  <a:schemeClr val="tx1"/>
                </a:solidFill>
              </a:rPr>
              <a:t>бесплатно</a:t>
            </a:r>
            <a:r>
              <a:rPr lang="ru-RU" sz="1600" dirty="0" smtClean="0">
                <a:solidFill>
                  <a:schemeClr val="tx1"/>
                </a:solidFill>
              </a:rPr>
              <a:t> устанавливаем </a:t>
            </a:r>
            <a:r>
              <a:rPr lang="ru-RU" sz="1600" b="1" dirty="0" smtClean="0">
                <a:solidFill>
                  <a:schemeClr val="tx1"/>
                </a:solidFill>
              </a:rPr>
              <a:t>планшеты</a:t>
            </a:r>
            <a:r>
              <a:rPr lang="ru-RU" sz="1600" dirty="0" smtClean="0">
                <a:solidFill>
                  <a:schemeClr val="tx1"/>
                </a:solidFill>
              </a:rPr>
              <a:t> с нашим </a:t>
            </a:r>
            <a:r>
              <a:rPr lang="ru-RU" sz="1600" b="1" dirty="0" smtClean="0">
                <a:solidFill>
                  <a:schemeClr val="tx1"/>
                </a:solidFill>
              </a:rPr>
              <a:t>программно-аппаратным обеспечением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  <a:r>
              <a:rPr lang="ru-RU" sz="1600" b="1" dirty="0" smtClean="0">
                <a:solidFill>
                  <a:schemeClr val="tx1"/>
                </a:solidFill>
              </a:rPr>
              <a:t>Планшет предлагает </a:t>
            </a:r>
            <a:r>
              <a:rPr lang="ru-RU" sz="1600" dirty="0" smtClean="0">
                <a:solidFill>
                  <a:schemeClr val="tx1"/>
                </a:solidFill>
              </a:rPr>
              <a:t>клиенту просмотреть </a:t>
            </a:r>
            <a:r>
              <a:rPr lang="ru-RU" sz="1600" b="1" dirty="0" smtClean="0">
                <a:solidFill>
                  <a:schemeClr val="tx1"/>
                </a:solidFill>
              </a:rPr>
              <a:t>информационно-развлекательный блок</a:t>
            </a:r>
            <a:r>
              <a:rPr lang="ru-RU" sz="1600" dirty="0" smtClean="0">
                <a:solidFill>
                  <a:schemeClr val="tx1"/>
                </a:solidFill>
              </a:rPr>
              <a:t>, в котором будет на </a:t>
            </a:r>
            <a:r>
              <a:rPr lang="ru-RU" sz="1600" b="1" dirty="0" smtClean="0">
                <a:solidFill>
                  <a:schemeClr val="tx1"/>
                </a:solidFill>
              </a:rPr>
              <a:t>первой и последней позиции </a:t>
            </a:r>
            <a:r>
              <a:rPr lang="ru-RU" sz="1600" dirty="0" smtClean="0">
                <a:solidFill>
                  <a:schemeClr val="tx1"/>
                </a:solidFill>
              </a:rPr>
              <a:t>будет транслироваться </a:t>
            </a:r>
            <a:r>
              <a:rPr lang="ru-RU" sz="1600" b="1" dirty="0" smtClean="0">
                <a:solidFill>
                  <a:schemeClr val="tx1"/>
                </a:solidFill>
              </a:rPr>
              <a:t>продающий ролик Вашего салона красоты </a:t>
            </a:r>
            <a:r>
              <a:rPr lang="ru-RU" sz="1600" dirty="0" smtClean="0">
                <a:solidFill>
                  <a:schemeClr val="tx1"/>
                </a:solidFill>
              </a:rPr>
              <a:t>длительностью </a:t>
            </a:r>
            <a:r>
              <a:rPr lang="ru-RU" sz="1600" b="1" dirty="0" smtClean="0">
                <a:solidFill>
                  <a:schemeClr val="tx1"/>
                </a:solidFill>
              </a:rPr>
              <a:t>до 3 минут</a:t>
            </a:r>
            <a:r>
              <a:rPr lang="ru-RU" sz="1600" dirty="0" smtClean="0">
                <a:solidFill>
                  <a:schemeClr val="tx1"/>
                </a:solidFill>
              </a:rPr>
              <a:t>, который </a:t>
            </a:r>
            <a:r>
              <a:rPr lang="ru-RU" sz="1600" b="1" dirty="0" smtClean="0">
                <a:solidFill>
                  <a:schemeClr val="tx1"/>
                </a:solidFill>
              </a:rPr>
              <a:t>мы</a:t>
            </a:r>
            <a:r>
              <a:rPr lang="ru-RU" sz="1600" dirty="0" smtClean="0">
                <a:solidFill>
                  <a:schemeClr val="tx1"/>
                </a:solidFill>
              </a:rPr>
              <a:t> также </a:t>
            </a:r>
            <a:r>
              <a:rPr lang="ru-RU" sz="1600" b="1" dirty="0" smtClean="0">
                <a:solidFill>
                  <a:schemeClr val="tx1"/>
                </a:solidFill>
              </a:rPr>
              <a:t>изготавливаем</a:t>
            </a:r>
            <a:r>
              <a:rPr lang="ru-RU" sz="1600" dirty="0" smtClean="0">
                <a:solidFill>
                  <a:schemeClr val="tx1"/>
                </a:solidFill>
              </a:rPr>
              <a:t> для Вас </a:t>
            </a:r>
            <a:r>
              <a:rPr lang="ru-RU" sz="1600" b="1" dirty="0" smtClean="0">
                <a:solidFill>
                  <a:schemeClr val="tx1"/>
                </a:solidFill>
              </a:rPr>
              <a:t>бесплатно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Перед показом </a:t>
            </a:r>
            <a:r>
              <a:rPr lang="ru-RU" sz="1600" dirty="0">
                <a:solidFill>
                  <a:schemeClr val="tx1"/>
                </a:solidFill>
              </a:rPr>
              <a:t>информационного блока </a:t>
            </a:r>
            <a:r>
              <a:rPr lang="ru-RU" sz="1600" b="1" dirty="0" smtClean="0">
                <a:solidFill>
                  <a:schemeClr val="tx1"/>
                </a:solidFill>
              </a:rPr>
              <a:t>планшет задает вопрос </a:t>
            </a:r>
            <a:r>
              <a:rPr lang="ru-RU" sz="1600" dirty="0" smtClean="0">
                <a:solidFill>
                  <a:schemeClr val="tx1"/>
                </a:solidFill>
              </a:rPr>
              <a:t>клиенту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хочет </a:t>
            </a:r>
            <a:r>
              <a:rPr lang="ru-RU" sz="1600" b="1" dirty="0">
                <a:solidFill>
                  <a:schemeClr val="tx1"/>
                </a:solidFill>
              </a:rPr>
              <a:t>ли он просмотреть серию роликов</a:t>
            </a:r>
            <a:r>
              <a:rPr lang="ru-RU" sz="1600" dirty="0">
                <a:solidFill>
                  <a:schemeClr val="tx1"/>
                </a:solidFill>
              </a:rPr>
              <a:t> и по </a:t>
            </a:r>
            <a:r>
              <a:rPr lang="ru-RU" sz="1600" dirty="0" smtClean="0">
                <a:solidFill>
                  <a:schemeClr val="tx1"/>
                </a:solidFill>
              </a:rPr>
              <a:t>завершению </a:t>
            </a:r>
            <a:r>
              <a:rPr lang="ru-RU" sz="1600" b="1" dirty="0">
                <a:solidFill>
                  <a:schemeClr val="tx1"/>
                </a:solidFill>
              </a:rPr>
              <a:t>получить</a:t>
            </a:r>
            <a:r>
              <a:rPr lang="ru-RU" sz="1600" dirty="0">
                <a:solidFill>
                  <a:schemeClr val="tx1"/>
                </a:solidFill>
              </a:rPr>
              <a:t> ценный </a:t>
            </a:r>
            <a:r>
              <a:rPr lang="ru-RU" sz="1600" b="1" dirty="0" smtClean="0">
                <a:solidFill>
                  <a:schemeClr val="tx1"/>
                </a:solidFill>
              </a:rPr>
              <a:t>подарок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В качестве подарка предлагается </a:t>
            </a:r>
            <a:r>
              <a:rPr lang="en-US" sz="1600" b="1" dirty="0" err="1">
                <a:solidFill>
                  <a:schemeClr val="tx1"/>
                </a:solidFill>
              </a:rPr>
              <a:t>PowerBank</a:t>
            </a:r>
            <a:r>
              <a:rPr lang="en-US" sz="1600" b="1" dirty="0">
                <a:solidFill>
                  <a:schemeClr val="tx1"/>
                </a:solidFill>
              </a:rPr>
              <a:t> 2700 </a:t>
            </a:r>
            <a:r>
              <a:rPr lang="ru-RU" sz="1600" b="1" dirty="0" err="1">
                <a:solidFill>
                  <a:schemeClr val="tx1"/>
                </a:solidFill>
              </a:rPr>
              <a:t>ма</a:t>
            </a:r>
            <a:r>
              <a:rPr lang="ru-RU" sz="1600" b="1" dirty="0">
                <a:solidFill>
                  <a:schemeClr val="tx1"/>
                </a:solidFill>
              </a:rPr>
              <a:t>/ч</a:t>
            </a:r>
            <a:r>
              <a:rPr lang="ru-RU" sz="1600" dirty="0">
                <a:solidFill>
                  <a:schemeClr val="tx1"/>
                </a:solidFill>
              </a:rPr>
              <a:t>, стоимостью около </a:t>
            </a:r>
            <a:r>
              <a:rPr lang="ru-RU" sz="1600" b="1" dirty="0">
                <a:solidFill>
                  <a:schemeClr val="tx1"/>
                </a:solidFill>
              </a:rPr>
              <a:t>20</a:t>
            </a:r>
            <a:r>
              <a:rPr lang="en-US" sz="1600" b="1" dirty="0">
                <a:solidFill>
                  <a:schemeClr val="tx1"/>
                </a:solidFill>
              </a:rPr>
              <a:t>$.</a:t>
            </a:r>
            <a:endParaRPr lang="ru-RU" sz="1600" b="1" dirty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408" y="5170547"/>
            <a:ext cx="102251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Согласно </a:t>
            </a:r>
            <a:r>
              <a:rPr lang="ru-RU" sz="1600" dirty="0">
                <a:solidFill>
                  <a:schemeClr val="tx1"/>
                </a:solidFill>
              </a:rPr>
              <a:t>проведенному опросу клиентов салона красоты, </a:t>
            </a:r>
            <a:r>
              <a:rPr lang="ru-RU" sz="1600" b="1" dirty="0">
                <a:solidFill>
                  <a:schemeClr val="tx1"/>
                </a:solidFill>
              </a:rPr>
              <a:t>92%</a:t>
            </a:r>
            <a:r>
              <a:rPr lang="ru-RU" sz="1600" dirty="0">
                <a:solidFill>
                  <a:schemeClr val="tx1"/>
                </a:solidFill>
              </a:rPr>
              <a:t> опрошенных </a:t>
            </a:r>
            <a:r>
              <a:rPr lang="ru-RU" sz="1600" b="1" dirty="0">
                <a:solidFill>
                  <a:schemeClr val="tx1"/>
                </a:solidFill>
              </a:rPr>
              <a:t>согласятся предоставить свои</a:t>
            </a:r>
            <a:r>
              <a:rPr lang="ru-RU" sz="1600" dirty="0">
                <a:solidFill>
                  <a:schemeClr val="tx1"/>
                </a:solidFill>
              </a:rPr>
              <a:t> персональные </a:t>
            </a:r>
            <a:r>
              <a:rPr lang="ru-RU" sz="1600" b="1" dirty="0">
                <a:solidFill>
                  <a:schemeClr val="tx1"/>
                </a:solidFill>
              </a:rPr>
              <a:t>данные </a:t>
            </a:r>
            <a:r>
              <a:rPr lang="ru-RU" sz="1600" dirty="0">
                <a:solidFill>
                  <a:schemeClr val="tx1"/>
                </a:solidFill>
              </a:rPr>
              <a:t>в обмен на подарок*. </a:t>
            </a:r>
          </a:p>
          <a:p>
            <a:pPr algn="just"/>
            <a:endParaRPr lang="ru-RU" sz="1200" dirty="0" smtClean="0">
              <a:solidFill>
                <a:schemeClr val="tx1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</a:rPr>
              <a:t>*</a:t>
            </a:r>
            <a:r>
              <a:rPr lang="ru-RU" sz="1200" dirty="0">
                <a:solidFill>
                  <a:schemeClr val="tx1"/>
                </a:solidFill>
              </a:rPr>
              <a:t>Для получения подарка клиенту необходимо заполнить анкету и подтвердить свой </a:t>
            </a:r>
            <a:r>
              <a:rPr lang="en-US" sz="1200" dirty="0">
                <a:solidFill>
                  <a:schemeClr val="tx1"/>
                </a:solidFill>
              </a:rPr>
              <a:t>email</a:t>
            </a:r>
            <a:r>
              <a:rPr lang="ru-RU" sz="1200" dirty="0">
                <a:solidFill>
                  <a:schemeClr val="tx1"/>
                </a:solidFill>
              </a:rPr>
              <a:t>. Код подтверждения моментально придет на мобильное устройство клиента, если данные внесены верно.  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26" y="101600"/>
            <a:ext cx="8467725" cy="1066800"/>
          </a:xfrm>
          <a:prstGeom prst="rect">
            <a:avLst/>
          </a:prstGeom>
        </p:spPr>
      </p:pic>
      <p:pic>
        <p:nvPicPr>
          <p:cNvPr id="10" name="Picture 5" descr="D:\PR STORY\М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PR STORY\ПАУЭР БАН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780928"/>
            <a:ext cx="2905249" cy="205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63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1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00" y="6426883"/>
            <a:ext cx="1193700" cy="405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8200" y="476672"/>
            <a:ext cx="10515599" cy="4824536"/>
          </a:xfrm>
        </p:spPr>
        <p:txBody>
          <a:bodyPr/>
          <a:lstStyle/>
          <a:p>
            <a:pPr marL="177800" indent="0" algn="ctr">
              <a:buNone/>
            </a:pPr>
            <a:r>
              <a:rPr lang="ru-RU" b="1" dirty="0" smtClean="0"/>
              <a:t>Впервые </a:t>
            </a:r>
            <a:r>
              <a:rPr lang="ru-RU" dirty="0" smtClean="0"/>
              <a:t>у клиента спросили, </a:t>
            </a:r>
            <a:r>
              <a:rPr lang="ru-RU" b="1" dirty="0" smtClean="0"/>
              <a:t>хочет ли он посмотреть рекламу</a:t>
            </a:r>
            <a:r>
              <a:rPr lang="ru-RU" dirty="0" smtClean="0"/>
              <a:t>, и </a:t>
            </a:r>
            <a:r>
              <a:rPr lang="ru-RU" b="1" dirty="0" smtClean="0"/>
              <a:t>подарили</a:t>
            </a:r>
            <a:r>
              <a:rPr lang="ru-RU" dirty="0" smtClean="0"/>
              <a:t> за просмотр рекламы </a:t>
            </a:r>
            <a:r>
              <a:rPr lang="ru-RU" b="1" dirty="0" smtClean="0"/>
              <a:t>подарок</a:t>
            </a:r>
            <a:r>
              <a:rPr lang="ru-RU" dirty="0" smtClean="0"/>
              <a:t>. </a:t>
            </a:r>
          </a:p>
          <a:p>
            <a:pPr marL="0" indent="0" algn="ctr">
              <a:spcBef>
                <a:spcPts val="0"/>
              </a:spcBef>
              <a:buClr>
                <a:srgbClr val="D4CAD6"/>
              </a:buClr>
              <a:buSzPct val="25000"/>
              <a:buNone/>
            </a:pPr>
            <a:r>
              <a:rPr lang="ru-RU" dirty="0">
                <a:solidFill>
                  <a:schemeClr val="tx1"/>
                </a:solidFill>
              </a:rPr>
              <a:t>После выхода из салона красоты клиент воспользуется подаренным ему устройством зарядки, и в момент подключения к мобильному телефону услышит характерный звук идущего заряда. В этот момент полученная во время просмотра роликов </a:t>
            </a:r>
            <a:r>
              <a:rPr lang="ru-RU" b="1" dirty="0">
                <a:solidFill>
                  <a:schemeClr val="tx1"/>
                </a:solidFill>
              </a:rPr>
              <a:t>информация закрепляется как положительная </a:t>
            </a:r>
            <a:r>
              <a:rPr lang="ru-RU" dirty="0">
                <a:solidFill>
                  <a:schemeClr val="tx1"/>
                </a:solidFill>
              </a:rPr>
              <a:t>и становится очевидно, что ей можно доверять, поскольку все работает.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D4CAD6"/>
              </a:buClr>
              <a:buSzPct val="25000"/>
              <a:buNone/>
            </a:pPr>
            <a:r>
              <a:rPr lang="ru-RU" dirty="0" smtClean="0">
                <a:solidFill>
                  <a:schemeClr val="tx1"/>
                </a:solidFill>
              </a:rPr>
              <a:t>Таким </a:t>
            </a:r>
            <a:r>
              <a:rPr lang="ru-RU" dirty="0">
                <a:solidFill>
                  <a:schemeClr val="tx1"/>
                </a:solidFill>
              </a:rPr>
              <a:t>образом, </a:t>
            </a:r>
            <a:r>
              <a:rPr lang="ru-RU" b="1" dirty="0">
                <a:solidFill>
                  <a:schemeClr val="tx1"/>
                </a:solidFill>
              </a:rPr>
              <a:t>у клиента формируется положительный образ компании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D4CAD6"/>
              </a:buClr>
              <a:buSzPct val="25000"/>
              <a:buNone/>
            </a:pPr>
            <a:r>
              <a:rPr lang="ru-RU" dirty="0" smtClean="0">
                <a:solidFill>
                  <a:schemeClr val="tx1"/>
                </a:solidFill>
              </a:rPr>
              <a:t>Получив </a:t>
            </a:r>
            <a:r>
              <a:rPr lang="ru-RU" dirty="0">
                <a:solidFill>
                  <a:schemeClr val="tx1"/>
                </a:solidFill>
              </a:rPr>
              <a:t>подарок и позитивные эмоции, </a:t>
            </a:r>
            <a:r>
              <a:rPr lang="ru-RU" b="1" dirty="0">
                <a:solidFill>
                  <a:schemeClr val="tx1"/>
                </a:solidFill>
              </a:rPr>
              <a:t>клиент</a:t>
            </a:r>
            <a:r>
              <a:rPr lang="ru-RU" dirty="0">
                <a:solidFill>
                  <a:schemeClr val="tx1"/>
                </a:solidFill>
              </a:rPr>
              <a:t> обязательно </a:t>
            </a:r>
            <a:r>
              <a:rPr lang="ru-RU" b="1" dirty="0">
                <a:solidFill>
                  <a:schemeClr val="tx1"/>
                </a:solidFill>
              </a:rPr>
              <a:t>поделится</a:t>
            </a:r>
            <a:r>
              <a:rPr lang="ru-RU" dirty="0">
                <a:solidFill>
                  <a:schemeClr val="tx1"/>
                </a:solidFill>
              </a:rPr>
              <a:t> ими со своими родственниками и друзьями, </a:t>
            </a:r>
            <a:r>
              <a:rPr lang="ru-RU" dirty="0" smtClean="0">
                <a:solidFill>
                  <a:schemeClr val="tx1"/>
                </a:solidFill>
              </a:rPr>
              <a:t>что в </a:t>
            </a:r>
            <a:r>
              <a:rPr lang="ru-RU" dirty="0">
                <a:solidFill>
                  <a:schemeClr val="tx1"/>
                </a:solidFill>
              </a:rPr>
              <a:t>свою </a:t>
            </a:r>
            <a:r>
              <a:rPr lang="ru-RU" dirty="0" smtClean="0">
                <a:solidFill>
                  <a:schemeClr val="tx1"/>
                </a:solidFill>
              </a:rPr>
              <a:t>очередь </a:t>
            </a:r>
            <a:r>
              <a:rPr lang="ru-RU" b="1" dirty="0" smtClean="0">
                <a:solidFill>
                  <a:schemeClr val="tx1"/>
                </a:solidFill>
              </a:rPr>
              <a:t>вызовет волну положительных рекомендаций </a:t>
            </a:r>
            <a:r>
              <a:rPr lang="ru-RU" dirty="0" smtClean="0">
                <a:solidFill>
                  <a:schemeClr val="tx1"/>
                </a:solidFill>
              </a:rPr>
              <a:t>(сарафанное радио) и приведет </a:t>
            </a:r>
            <a:r>
              <a:rPr lang="ru-RU" b="1" dirty="0" smtClean="0">
                <a:solidFill>
                  <a:schemeClr val="tx1"/>
                </a:solidFill>
              </a:rPr>
              <a:t>к увеличению </a:t>
            </a:r>
            <a:r>
              <a:rPr lang="ru-RU" b="1" dirty="0" err="1" smtClean="0">
                <a:solidFill>
                  <a:schemeClr val="tx1"/>
                </a:solidFill>
              </a:rPr>
              <a:t>клиентопотока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5" descr="D:\PR STORY\М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3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00" y="6426883"/>
            <a:ext cx="1193800" cy="4057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838200" y="476673"/>
            <a:ext cx="10515599" cy="936104"/>
          </a:xfrm>
        </p:spPr>
        <p:txBody>
          <a:bodyPr/>
          <a:lstStyle/>
          <a:p>
            <a:pPr marL="177800" indent="0">
              <a:buNone/>
            </a:pPr>
            <a:r>
              <a:rPr lang="ru-RU" b="1" dirty="0" smtClean="0"/>
              <a:t>ВИДИМЫЕ ПРЕИМУЩЕСТВА ДЛЯ ВАШЕГО САЛОНА КРАСОТЫ </a:t>
            </a:r>
            <a:endParaRPr lang="ru-RU" b="1" dirty="0"/>
          </a:p>
        </p:txBody>
      </p:sp>
      <p:pic>
        <p:nvPicPr>
          <p:cNvPr id="6146" name="Picture 2" descr="D:\Downloads\shutterstock_69425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313193"/>
            <a:ext cx="468052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23792" y="1838729"/>
            <a:ext cx="69127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- </a:t>
            </a:r>
            <a:r>
              <a:rPr lang="ru-RU" sz="2400" b="1" dirty="0"/>
              <a:t>Развлечение клиента</a:t>
            </a:r>
          </a:p>
          <a:p>
            <a:r>
              <a:rPr lang="ru-RU" sz="2400" b="1" dirty="0"/>
              <a:t>- Подарок</a:t>
            </a:r>
          </a:p>
          <a:p>
            <a:r>
              <a:rPr lang="ru-RU" sz="2400" b="1" dirty="0" smtClean="0"/>
              <a:t>- Положительные </a:t>
            </a:r>
            <a:r>
              <a:rPr lang="ru-RU" sz="2400" b="1" dirty="0"/>
              <a:t>эмоции</a:t>
            </a:r>
          </a:p>
          <a:p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b="1" dirty="0" smtClean="0"/>
              <a:t>Волна </a:t>
            </a:r>
            <a:r>
              <a:rPr lang="ru-RU" sz="2400" b="1" dirty="0"/>
              <a:t>положительных рекомендаций (сарафанное радио)</a:t>
            </a:r>
          </a:p>
          <a:p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b="1" dirty="0" smtClean="0"/>
              <a:t>Привязка </a:t>
            </a:r>
            <a:r>
              <a:rPr lang="ru-RU" sz="2400" b="1" dirty="0"/>
              <a:t>клиента к салону красоты</a:t>
            </a:r>
          </a:p>
          <a:p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b="1" dirty="0" smtClean="0"/>
              <a:t>Увеличение </a:t>
            </a:r>
            <a:r>
              <a:rPr lang="ru-RU" sz="2400" b="1" dirty="0"/>
              <a:t>частоты посещений </a:t>
            </a:r>
          </a:p>
          <a:p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b="1" dirty="0" smtClean="0"/>
              <a:t>Оцифровка </a:t>
            </a:r>
            <a:r>
              <a:rPr lang="ru-RU" sz="2400" b="1" dirty="0"/>
              <a:t>данных по клиенту</a:t>
            </a:r>
          </a:p>
          <a:p>
            <a:r>
              <a:rPr lang="ru-RU" sz="2400" b="1" dirty="0" smtClean="0"/>
              <a:t>-</a:t>
            </a:r>
            <a:r>
              <a:rPr lang="en-US" sz="2400" b="1" dirty="0" smtClean="0"/>
              <a:t> </a:t>
            </a:r>
            <a:r>
              <a:rPr lang="ru-RU" sz="2400" b="1" dirty="0" smtClean="0"/>
              <a:t>Ведение </a:t>
            </a:r>
            <a:r>
              <a:rPr lang="ru-RU" sz="2400" b="1" dirty="0"/>
              <a:t>отчетности в режиме реального времени за счет облачного сервиса по учету просмотров и распознаванию </a:t>
            </a:r>
            <a:r>
              <a:rPr lang="ru-RU" sz="2400" b="1" dirty="0" smtClean="0"/>
              <a:t>лиц.</a:t>
            </a:r>
            <a:endParaRPr lang="ru-RU" sz="2400" b="1" dirty="0"/>
          </a:p>
        </p:txBody>
      </p:sp>
      <p:pic>
        <p:nvPicPr>
          <p:cNvPr id="8" name="Picture 5" descr="D:\PR STORY\МЫ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5" descr="D:\PR STORY\М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Shape 1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400" y="6426883"/>
            <a:ext cx="1193800" cy="4057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79376" y="404664"/>
            <a:ext cx="10297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Программа лояльности клиента включает  в себя следующие </a:t>
            </a:r>
            <a:r>
              <a:rPr lang="ru-RU" sz="2800" b="1" dirty="0" smtClean="0"/>
              <a:t>инструменты: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2300" y="1628800"/>
            <a:ext cx="500564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/>
              <a:t>-Продающий сайт с возможностью онлайн записи</a:t>
            </a:r>
          </a:p>
          <a:p>
            <a:r>
              <a:rPr lang="ru-RU" sz="2600" dirty="0"/>
              <a:t>-Единый </a:t>
            </a:r>
            <a:r>
              <a:rPr lang="ru-RU" sz="2600" dirty="0" err="1"/>
              <a:t>колл</a:t>
            </a:r>
            <a:r>
              <a:rPr lang="ru-RU" sz="2600" dirty="0"/>
              <a:t>-центр</a:t>
            </a:r>
          </a:p>
          <a:p>
            <a:r>
              <a:rPr lang="ru-RU" sz="2600" dirty="0"/>
              <a:t>-Единый корпоративный сайт</a:t>
            </a:r>
          </a:p>
          <a:p>
            <a:r>
              <a:rPr lang="ru-RU" sz="2600" dirty="0"/>
              <a:t>-Продающий </a:t>
            </a:r>
            <a:r>
              <a:rPr lang="ru-RU" sz="2600" dirty="0" err="1"/>
              <a:t>проморолик</a:t>
            </a:r>
            <a:endParaRPr lang="ru-RU" sz="2600" dirty="0"/>
          </a:p>
          <a:p>
            <a:r>
              <a:rPr lang="ru-RU" sz="2600" dirty="0"/>
              <a:t>-Е-</a:t>
            </a:r>
            <a:r>
              <a:rPr lang="ru-RU" sz="2600" dirty="0" err="1"/>
              <a:t>mail</a:t>
            </a:r>
            <a:r>
              <a:rPr lang="ru-RU" sz="2600" dirty="0"/>
              <a:t>-рассылка</a:t>
            </a:r>
          </a:p>
          <a:p>
            <a:r>
              <a:rPr lang="ru-RU" sz="2600" dirty="0"/>
              <a:t>-Мобильное приложение</a:t>
            </a:r>
          </a:p>
          <a:p>
            <a:r>
              <a:rPr lang="ru-RU" sz="2600" dirty="0"/>
              <a:t>-Программное обеспечение,      отслеживающее взгляд клиента</a:t>
            </a:r>
          </a:p>
          <a:p>
            <a:endParaRPr lang="ru-RU" sz="2600" dirty="0"/>
          </a:p>
        </p:txBody>
      </p:sp>
      <p:pic>
        <p:nvPicPr>
          <p:cNvPr id="7170" name="Picture 2" descr="D:\Downloads\009A83961-588x3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194" y="1916832"/>
            <a:ext cx="5348672" cy="356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1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100" y="6414183"/>
            <a:ext cx="1193700" cy="4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 descr="D:\PR STORY\М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11424" y="1124744"/>
            <a:ext cx="96490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Сотрудничая с маркетинговым проектом PR </a:t>
            </a:r>
            <a:r>
              <a:rPr lang="ru-RU" sz="3200" dirty="0" smtClean="0">
                <a:solidFill>
                  <a:schemeClr val="tx1"/>
                </a:solidFill>
              </a:rPr>
              <a:t>STORY, </a:t>
            </a:r>
            <a:r>
              <a:rPr lang="ru-RU" sz="3200" dirty="0">
                <a:solidFill>
                  <a:schemeClr val="tx1"/>
                </a:solidFill>
              </a:rPr>
              <a:t>Вы получаете уникальный инструмент, позволяющий Вам увеличить чистую прибыль, а </a:t>
            </a:r>
            <a:r>
              <a:rPr lang="ru-RU" sz="3200" dirty="0" smtClean="0">
                <a:solidFill>
                  <a:schemeClr val="tx1"/>
                </a:solidFill>
              </a:rPr>
              <a:t>также </a:t>
            </a:r>
            <a:r>
              <a:rPr lang="ru-RU" sz="3200" dirty="0">
                <a:solidFill>
                  <a:schemeClr val="tx1"/>
                </a:solidFill>
              </a:rPr>
              <a:t>сформировать программу лояльности для клиента. Счастливый и довольный клиент, которому Вы  с нашей помощью подарили положительные эмоции, обязательно станет Вашим постоянным клиентом.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chemeClr val="tx1"/>
                </a:solidFill>
              </a:rPr>
              <a:t>PR STORY- мы делаем бизнес лучше!</a:t>
            </a:r>
            <a:r>
              <a:rPr lang="ru-RU" sz="3200" dirty="0">
                <a:solidFill>
                  <a:schemeClr val="bg2"/>
                </a:solidFill>
              </a:rPr>
              <a:t/>
            </a:r>
            <a:br>
              <a:rPr lang="ru-RU" sz="3200" dirty="0">
                <a:solidFill>
                  <a:schemeClr val="bg2"/>
                </a:solidFill>
              </a:rPr>
            </a:br>
            <a:r>
              <a:rPr lang="ru-RU" sz="3200" dirty="0">
                <a:solidFill>
                  <a:schemeClr val="bg2"/>
                </a:solidFill>
              </a:rPr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9910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D663D2"/>
              </a:buClr>
              <a:buSzPct val="25000"/>
              <a:buFont typeface="Calibri"/>
              <a:buNone/>
            </a:pPr>
            <a:r>
              <a:rPr lang="ru-RU" sz="4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КОНТАКТЫ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838200" y="2306781"/>
            <a:ext cx="10515599" cy="387018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ctr">
              <a:buNone/>
            </a:pP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Курьян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Сергей Михайлович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Email: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prstoryminsk@gmail.com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Телефон: +375 33 6810 800</a:t>
            </a:r>
          </a:p>
          <a:p>
            <a:pPr marL="0" indent="0" algn="ctr">
              <a:buNone/>
            </a:pP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 СТОРИ»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Минск</a:t>
            </a:r>
          </a:p>
        </p:txBody>
      </p:sp>
      <p:pic>
        <p:nvPicPr>
          <p:cNvPr id="200" name="Shape 2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00" y="6426883"/>
            <a:ext cx="1193800" cy="40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 descr="D:\PR STORY\М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14" y="-54986"/>
            <a:ext cx="782266" cy="694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Фиолетовый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918</TotalTime>
  <Words>528</Words>
  <Application>Microsoft Office PowerPoint</Application>
  <PresentationFormat>Произвольный</PresentationFormat>
  <Paragraphs>46</Paragraphs>
  <Slides>10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C К нам обращаются салоны красоты с вопросом увеличения чистой прибыли. Единственный способ добиться этого - необходимо увеличить средний чек салона красоты.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45</cp:revision>
  <dcterms:modified xsi:type="dcterms:W3CDTF">2017-01-26T15:07:01Z</dcterms:modified>
</cp:coreProperties>
</file>